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160000" cy="8293100"/>
  <p:notesSz cx="6858000" cy="9144000"/>
  <p:embeddedFontLst>
    <p:embeddedFont>
      <p:font typeface="Calibri Light" panose="020F0302020204030204" pitchFamily="34" charset="0"/>
      <p:regular r:id="rId13"/>
      <p:italic r:id="rId14"/>
    </p:embeddedFont>
    <p:embeddedFont>
      <p:font typeface="Calibri" panose="020F050202020403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1357228"/>
            <a:ext cx="7620000" cy="288722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4355798"/>
            <a:ext cx="7620000" cy="2002246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4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6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441531"/>
            <a:ext cx="2190750" cy="70280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441531"/>
            <a:ext cx="6445250" cy="702801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2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2067518"/>
            <a:ext cx="8763000" cy="3449699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5549852"/>
            <a:ext cx="8763000" cy="1814115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7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2207654"/>
            <a:ext cx="4318000" cy="52618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207654"/>
            <a:ext cx="4318000" cy="52618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5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441533"/>
            <a:ext cx="8763000" cy="1602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2032962"/>
            <a:ext cx="4298156" cy="99632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3029285"/>
            <a:ext cx="4298156" cy="4455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1" y="2032962"/>
            <a:ext cx="4319323" cy="99632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1" y="3029285"/>
            <a:ext cx="4319323" cy="4455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7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4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3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552873"/>
            <a:ext cx="3276864" cy="1935057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1194055"/>
            <a:ext cx="5143500" cy="5893476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2487930"/>
            <a:ext cx="3276864" cy="46091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552873"/>
            <a:ext cx="3276864" cy="1935057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19323" y="1194055"/>
            <a:ext cx="5143500" cy="5893476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2487930"/>
            <a:ext cx="3276864" cy="4609198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4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441533"/>
            <a:ext cx="8763000" cy="1602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2207654"/>
            <a:ext cx="8763000" cy="5261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7686477"/>
            <a:ext cx="2286000" cy="4415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EAB34-9552-4819-913A-FC9CF5FB7A78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7686477"/>
            <a:ext cx="3429000" cy="4415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7686477"/>
            <a:ext cx="2286000" cy="4415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203EA-43D3-488E-A292-F7A46919D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4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7000" y="1854200"/>
            <a:ext cx="7416800" cy="198515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smtClean="0"/>
          </a:p>
          <a:p>
            <a:pPr algn="ctr"/>
            <a:r>
              <a:rPr lang="en-US" smtClean="0"/>
              <a:t>P</a:t>
            </a:r>
            <a:r>
              <a:rPr lang="en-US" sz="3500" smtClean="0">
                <a:solidFill>
                  <a:srgbClr val="000000"/>
                </a:solidFill>
                <a:latin typeface="Cooper Black - 47"/>
              </a:rPr>
              <a:t>lural Nouns</a:t>
            </a:r>
          </a:p>
          <a:p>
            <a:endParaRPr lang="en-US" sz="3500" smtClean="0">
              <a:solidFill>
                <a:srgbClr val="000000"/>
              </a:solidFill>
              <a:latin typeface="Cooper Black - 47"/>
            </a:endParaRPr>
          </a:p>
          <a:p>
            <a:r>
              <a:rPr lang="en-US" sz="3500" smtClean="0">
                <a:solidFill>
                  <a:srgbClr val="000000"/>
                </a:solidFill>
                <a:latin typeface="Cooper Black - 47"/>
              </a:rPr>
              <a:t>Pl</a:t>
            </a:r>
            <a:r>
              <a:rPr lang="en-US" sz="2600" smtClean="0">
                <a:solidFill>
                  <a:srgbClr val="000000"/>
                </a:solidFill>
                <a:latin typeface="Cooper Black - 35"/>
              </a:rPr>
              <a:t>ural means more than one</a:t>
            </a:r>
            <a:endParaRPr lang="en-US" sz="2600">
              <a:solidFill>
                <a:srgbClr val="000000"/>
              </a:solidFill>
              <a:latin typeface="Cooper Black - 35"/>
            </a:endParaRPr>
          </a:p>
        </p:txBody>
      </p:sp>
      <p:pic>
        <p:nvPicPr>
          <p:cNvPr id="3" name="Picture 2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687" y="5770285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4" name="Picture 3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003" y="5571286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5" name="Picture 4"/>
          <p:cNvPicPr>
            <a:picLocks/>
          </p:cNvPicPr>
          <p:nvPr/>
        </p:nvPicPr>
        <p:blipFill>
          <a:blip r:embed="rId3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052" y="1735029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6" name="Picture 5"/>
          <p:cNvPicPr>
            <a:picLocks/>
          </p:cNvPicPr>
          <p:nvPr/>
        </p:nvPicPr>
        <p:blipFill>
          <a:blip r:embed="rId3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456" y="1138032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7" name="Picture 6"/>
          <p:cNvPicPr>
            <a:picLocks/>
          </p:cNvPicPr>
          <p:nvPr/>
        </p:nvPicPr>
        <p:blipFill>
          <a:blip r:embed="rId4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305" y="1215420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8" name="Picture 7"/>
          <p:cNvPicPr>
            <a:picLocks/>
          </p:cNvPicPr>
          <p:nvPr/>
        </p:nvPicPr>
        <p:blipFill>
          <a:blip r:embed="rId4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89" y="5869784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9" name="Picture 8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147" y="585257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0" name="Picture 9"/>
          <p:cNvPicPr>
            <a:picLocks/>
          </p:cNvPicPr>
          <p:nvPr/>
        </p:nvPicPr>
        <p:blipFill>
          <a:blip r:embed="rId4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12" y="3968239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1" name="Picture 10"/>
          <p:cNvPicPr>
            <a:picLocks/>
          </p:cNvPicPr>
          <p:nvPr/>
        </p:nvPicPr>
        <p:blipFill>
          <a:blip r:embed="rId5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805" y="6433614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2" name="Picture 11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459" y="6124061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3" name="Picture 12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497" y="6654724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4" name="Picture 13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436" y="4565236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5" name="Picture 14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375" y="5670785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6" name="Picture 15"/>
          <p:cNvPicPr>
            <a:picLocks/>
          </p:cNvPicPr>
          <p:nvPr/>
        </p:nvPicPr>
        <p:blipFill>
          <a:blip r:embed="rId3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67" y="2862689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7" name="Picture 16"/>
          <p:cNvPicPr>
            <a:picLocks/>
          </p:cNvPicPr>
          <p:nvPr/>
        </p:nvPicPr>
        <p:blipFill>
          <a:blip r:embed="rId3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765" y="773201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8" name="Picture 17"/>
          <p:cNvPicPr>
            <a:picLocks/>
          </p:cNvPicPr>
          <p:nvPr/>
        </p:nvPicPr>
        <p:blipFill>
          <a:blip r:embed="rId3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053" y="386258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19" name="Picture 18"/>
          <p:cNvPicPr>
            <a:picLocks/>
          </p:cNvPicPr>
          <p:nvPr/>
        </p:nvPicPr>
        <p:blipFill>
          <a:blip r:embed="rId6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411" y="198315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0" name="Picture 19"/>
          <p:cNvPicPr>
            <a:picLocks/>
          </p:cNvPicPr>
          <p:nvPr/>
        </p:nvPicPr>
        <p:blipFill>
          <a:blip r:embed="rId3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1" y="2497858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1" name="Picture 20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069" y="4764234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2" name="Picture 21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299" y="7041666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3" name="Picture 22"/>
          <p:cNvPicPr>
            <a:picLocks/>
          </p:cNvPicPr>
          <p:nvPr/>
        </p:nvPicPr>
        <p:blipFill>
          <a:blip r:embed="rId5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81" y="7063777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4" name="Picture 23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0764" y="7229610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5" name="Picture 24"/>
          <p:cNvPicPr>
            <a:picLocks/>
          </p:cNvPicPr>
          <p:nvPr/>
        </p:nvPicPr>
        <p:blipFill>
          <a:blip r:embed="rId5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357" y="4686846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6" name="Picture 25"/>
          <p:cNvPicPr>
            <a:picLocks/>
          </p:cNvPicPr>
          <p:nvPr/>
        </p:nvPicPr>
        <p:blipFill>
          <a:blip r:embed="rId2">
            <a:clrChange>
              <a:clrFrom>
                <a:srgbClr val="FF0000"/>
              </a:clrFrom>
              <a:clrTo>
                <a:srgbClr val="FF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395" y="7119055"/>
            <a:ext cx="279400" cy="279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685359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3700" y="5638800"/>
            <a:ext cx="812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s</a:t>
            </a:r>
            <a:endParaRPr lang="en-US" sz="2700">
              <a:solidFill>
                <a:srgbClr val="000000"/>
              </a:solidFill>
              <a:latin typeface="Arial - 3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7000" y="5651500"/>
            <a:ext cx="812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s</a:t>
            </a:r>
            <a:endParaRPr lang="en-US" sz="2700">
              <a:solidFill>
                <a:srgbClr val="000000"/>
              </a:solidFill>
              <a:latin typeface="Arial - 36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59100" y="5854700"/>
            <a:ext cx="812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s</a:t>
            </a:r>
            <a:endParaRPr lang="en-US" sz="2700">
              <a:solidFill>
                <a:srgbClr val="000000"/>
              </a:solidFill>
              <a:latin typeface="Arial - 36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1400" y="5689600"/>
            <a:ext cx="812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s</a:t>
            </a:r>
            <a:endParaRPr lang="en-US" sz="2700">
              <a:solidFill>
                <a:srgbClr val="000000"/>
              </a:solidFill>
              <a:latin typeface="Arial - 36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77100" y="5753100"/>
            <a:ext cx="1066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es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562600"/>
            <a:ext cx="1066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es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24800" y="5473700"/>
            <a:ext cx="1066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es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32500" y="5740400"/>
            <a:ext cx="1066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es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2300" y="5461000"/>
            <a:ext cx="1066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es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6600" y="5270500"/>
            <a:ext cx="1066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es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400" y="330200"/>
            <a:ext cx="8102600" cy="40011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000" smtClean="0">
                <a:solidFill>
                  <a:srgbClr val="0000FF"/>
                </a:solidFill>
                <a:latin typeface="Comic Sans MS - 27"/>
              </a:rPr>
              <a:t>Make the words below plural by adding s or es.</a:t>
            </a:r>
            <a:endParaRPr lang="en-US" sz="2000">
              <a:solidFill>
                <a:srgbClr val="0000FF"/>
              </a:solidFill>
              <a:latin typeface="Comic Sans MS - 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2800" y="1219200"/>
            <a:ext cx="15240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wish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2286000"/>
            <a:ext cx="12700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cat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200" y="3479800"/>
            <a:ext cx="1574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desk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16400" y="1498600"/>
            <a:ext cx="18034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couch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76700" y="2501900"/>
            <a:ext cx="12700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cup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19600" y="3784600"/>
            <a:ext cx="1320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bus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6200" y="1422400"/>
            <a:ext cx="1701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FF"/>
                </a:solidFill>
                <a:latin typeface="Comic Sans MS - 36"/>
              </a:rPr>
              <a:t>lunch</a:t>
            </a:r>
            <a:endParaRPr lang="en-US" sz="2700">
              <a:solidFill>
                <a:srgbClr val="0000FF"/>
              </a:solidFill>
              <a:latin typeface="Comic Sans MS - 36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29400" y="2616200"/>
            <a:ext cx="13462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FF"/>
                </a:solidFill>
                <a:latin typeface="Comic Sans MS - 36"/>
              </a:rPr>
              <a:t>bug</a:t>
            </a:r>
            <a:endParaRPr lang="en-US" sz="2700">
              <a:solidFill>
                <a:srgbClr val="0000FF"/>
              </a:solidFill>
              <a:latin typeface="Comic Sans MS - 36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43700" y="3822700"/>
            <a:ext cx="15494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tape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41400" y="4381500"/>
            <a:ext cx="1574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bush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44700" y="5651500"/>
            <a:ext cx="8128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s</a:t>
            </a:r>
            <a:endParaRPr lang="en-US" sz="2700">
              <a:solidFill>
                <a:srgbClr val="000000"/>
              </a:solidFill>
              <a:latin typeface="Arial - 36"/>
            </a:endParaRPr>
          </a:p>
        </p:txBody>
      </p:sp>
    </p:spTree>
    <p:extLst>
      <p:ext uri="{BB962C8B-B14F-4D97-AF65-F5344CB8AC3E}">
        <p14:creationId xmlns:p14="http://schemas.microsoft.com/office/powerpoint/2010/main" val="2361850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FB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0500" y="190500"/>
            <a:ext cx="43942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FF0000"/>
                </a:solidFill>
                <a:latin typeface="Arial - 35"/>
              </a:rPr>
              <a:t>Possessive Nouns</a:t>
            </a:r>
            <a:endParaRPr lang="en-US" sz="2600">
              <a:solidFill>
                <a:srgbClr val="FF0000"/>
              </a:solidFill>
              <a:latin typeface="Arial - 35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990600"/>
            <a:ext cx="8178800" cy="129266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Add 's to show ownership (singular)</a:t>
            </a:r>
          </a:p>
          <a:p>
            <a:endParaRPr lang="en-US" sz="2600" smtClean="0">
              <a:solidFill>
                <a:srgbClr val="000000"/>
              </a:solidFill>
              <a:latin typeface="Arial - 35"/>
            </a:endParaRPr>
          </a:p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add ' if the word is plural and already  has an s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900" y="4140200"/>
            <a:ext cx="4165600" cy="89255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my mom's car</a:t>
            </a:r>
          </a:p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3 students' books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717038" y="4266819"/>
            <a:ext cx="392177" cy="602743"/>
            <a:chOff x="2717038" y="4266819"/>
            <a:chExt cx="392177" cy="602743"/>
          </a:xfrm>
        </p:grpSpPr>
        <p:sp>
          <p:nvSpPr>
            <p:cNvPr id="5" name="Freeform 4"/>
            <p:cNvSpPr/>
            <p:nvPr/>
          </p:nvSpPr>
          <p:spPr>
            <a:xfrm>
              <a:off x="2717038" y="4266819"/>
              <a:ext cx="181738" cy="287021"/>
            </a:xfrm>
            <a:custGeom>
              <a:avLst/>
              <a:gdLst/>
              <a:ahLst/>
              <a:cxnLst/>
              <a:rect l="0" t="0" r="0" b="0"/>
              <a:pathLst>
                <a:path w="181738" h="287021">
                  <a:moveTo>
                    <a:pt x="0" y="0"/>
                  </a:moveTo>
                  <a:lnTo>
                    <a:pt x="181737" y="287020"/>
                  </a:lnTo>
                </a:path>
              </a:pathLst>
            </a:custGeom>
            <a:ln w="266700" cap="flat" cmpd="sng" algn="ctr">
              <a:solidFill>
                <a:srgbClr val="FFFF00">
                  <a:alpha val="50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3109214" y="4754753"/>
              <a:ext cx="1" cy="114809"/>
            </a:xfrm>
            <a:custGeom>
              <a:avLst/>
              <a:gdLst/>
              <a:ahLst/>
              <a:cxnLst/>
              <a:rect l="0" t="0" r="0" b="0"/>
              <a:pathLst>
                <a:path w="1" h="114809">
                  <a:moveTo>
                    <a:pt x="0" y="0"/>
                  </a:moveTo>
                  <a:lnTo>
                    <a:pt x="0" y="114808"/>
                  </a:lnTo>
                </a:path>
              </a:pathLst>
            </a:custGeom>
            <a:ln w="266700" cap="flat" cmpd="sng" algn="ctr">
              <a:solidFill>
                <a:srgbClr val="FFFF00">
                  <a:alpha val="50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>
            <a:off x="1890522" y="1072388"/>
            <a:ext cx="187961" cy="375921"/>
          </a:xfrm>
          <a:custGeom>
            <a:avLst/>
            <a:gdLst/>
            <a:ahLst/>
            <a:cxnLst/>
            <a:rect l="0" t="0" r="0" b="0"/>
            <a:pathLst>
              <a:path w="187961" h="375921">
                <a:moveTo>
                  <a:pt x="0" y="0"/>
                </a:moveTo>
                <a:lnTo>
                  <a:pt x="187960" y="375920"/>
                </a:lnTo>
              </a:path>
            </a:pathLst>
          </a:custGeom>
          <a:ln w="266700" cap="flat" cmpd="sng" algn="ctr">
            <a:solidFill>
              <a:srgbClr val="00FF00">
                <a:alpha val="5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835150" y="2001012"/>
            <a:ext cx="22226" cy="375921"/>
          </a:xfrm>
          <a:custGeom>
            <a:avLst/>
            <a:gdLst/>
            <a:ahLst/>
            <a:cxnLst/>
            <a:rect l="0" t="0" r="0" b="0"/>
            <a:pathLst>
              <a:path w="22226" h="375921">
                <a:moveTo>
                  <a:pt x="0" y="0"/>
                </a:moveTo>
                <a:lnTo>
                  <a:pt x="22225" y="375920"/>
                </a:lnTo>
              </a:path>
            </a:pathLst>
          </a:custGeom>
          <a:ln w="266700" cap="flat" cmpd="sng" algn="ctr">
            <a:solidFill>
              <a:srgbClr val="00FF00">
                <a:alpha val="5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30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9500" y="1193800"/>
            <a:ext cx="70866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FF"/>
                </a:solidFill>
                <a:latin typeface="Arial - 36"/>
              </a:rPr>
              <a:t>Usually you just add an </a:t>
            </a:r>
            <a:r>
              <a:rPr lang="en-US" sz="2700" smtClean="0">
                <a:solidFill>
                  <a:srgbClr val="FF0000"/>
                </a:solidFill>
                <a:latin typeface="Arial - 36"/>
              </a:rPr>
              <a:t>s</a:t>
            </a:r>
            <a:r>
              <a:rPr lang="en-US" sz="2700" smtClean="0">
                <a:solidFill>
                  <a:srgbClr val="0000FF"/>
                </a:solidFill>
                <a:latin typeface="Arial - 36"/>
              </a:rPr>
              <a:t> if something is plural (if there is  more than one.)</a:t>
            </a:r>
            <a:endParaRPr lang="en-US" sz="2700">
              <a:solidFill>
                <a:srgbClr val="0000FF"/>
              </a:solidFill>
              <a:latin typeface="Arial - 36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1400" y="3632200"/>
            <a:ext cx="6248400" cy="169277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one cow           two cows</a:t>
            </a:r>
          </a:p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one chicken     two chickens</a:t>
            </a:r>
          </a:p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one boy            two boys</a:t>
            </a:r>
          </a:p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one girl             two girls 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7600" y="3098800"/>
            <a:ext cx="19812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u="sng" smtClean="0">
                <a:solidFill>
                  <a:srgbClr val="000000"/>
                </a:solidFill>
                <a:latin typeface="Arial - 35"/>
              </a:rPr>
              <a:t>Singular</a:t>
            </a:r>
            <a:endParaRPr lang="en-US" sz="2600" u="sng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0" y="3098800"/>
            <a:ext cx="20066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  </a:t>
            </a:r>
            <a:r>
              <a:rPr lang="en-US" sz="2700" u="sng" smtClean="0">
                <a:solidFill>
                  <a:srgbClr val="000000"/>
                </a:solidFill>
                <a:latin typeface="Arial - 36"/>
              </a:rPr>
              <a:t>Plural</a:t>
            </a:r>
            <a:endParaRPr lang="en-US" sz="2700" u="sng">
              <a:solidFill>
                <a:srgbClr val="000000"/>
              </a:solidFill>
              <a:latin typeface="Arial - 36"/>
            </a:endParaRPr>
          </a:p>
        </p:txBody>
      </p:sp>
    </p:spTree>
    <p:extLst>
      <p:ext uri="{BB962C8B-B14F-4D97-AF65-F5344CB8AC3E}">
        <p14:creationId xmlns:p14="http://schemas.microsoft.com/office/powerpoint/2010/main" val="612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FF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330200"/>
            <a:ext cx="5918200" cy="89255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Add </a:t>
            </a:r>
            <a:r>
              <a:rPr lang="en-US" sz="2600" smtClean="0">
                <a:solidFill>
                  <a:srgbClr val="FF0000"/>
                </a:solidFill>
                <a:latin typeface="Arial - 35"/>
              </a:rPr>
              <a:t>es</a:t>
            </a:r>
            <a:r>
              <a:rPr lang="en-US" sz="2600" smtClean="0">
                <a:solidFill>
                  <a:srgbClr val="000000"/>
                </a:solidFill>
                <a:latin typeface="Arial - 35"/>
              </a:rPr>
              <a:t> if the word ends in </a:t>
            </a:r>
          </a:p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s</a:t>
            </a:r>
            <a:r>
              <a:rPr lang="en-US" sz="2600" smtClean="0">
                <a:solidFill>
                  <a:srgbClr val="0000FF"/>
                </a:solidFill>
                <a:latin typeface="Arial - 35"/>
              </a:rPr>
              <a:t>, sh, ch, x, or z</a:t>
            </a:r>
            <a:endParaRPr lang="en-US" sz="2600">
              <a:solidFill>
                <a:srgbClr val="0000FF"/>
              </a:solidFill>
              <a:latin typeface="Arial - 35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4100" y="2362200"/>
            <a:ext cx="19812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u="sng" smtClean="0">
                <a:solidFill>
                  <a:srgbClr val="000000"/>
                </a:solidFill>
                <a:latin typeface="Arial - 35"/>
              </a:rPr>
              <a:t>Singular</a:t>
            </a:r>
            <a:endParaRPr lang="en-US" sz="2600" u="sng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97400" y="2324100"/>
            <a:ext cx="2006600" cy="5078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  </a:t>
            </a:r>
            <a:r>
              <a:rPr lang="en-US" sz="2700" u="sng" smtClean="0">
                <a:solidFill>
                  <a:srgbClr val="000000"/>
                </a:solidFill>
                <a:latin typeface="Arial - 36"/>
              </a:rPr>
              <a:t>Plural</a:t>
            </a:r>
            <a:endParaRPr lang="en-US" sz="2700" u="sng">
              <a:solidFill>
                <a:srgbClr val="000000"/>
              </a:solidFill>
              <a:latin typeface="Arial - 36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5500" y="3543300"/>
            <a:ext cx="6477000" cy="169277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bus buses</a:t>
            </a:r>
          </a:p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church churches</a:t>
            </a:r>
          </a:p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wish wishes</a:t>
            </a:r>
          </a:p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box boxes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</p:spTree>
    <p:extLst>
      <p:ext uri="{BB962C8B-B14F-4D97-AF65-F5344CB8AC3E}">
        <p14:creationId xmlns:p14="http://schemas.microsoft.com/office/powerpoint/2010/main" val="178121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B7B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5500" y="635000"/>
            <a:ext cx="8229600" cy="89255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If a noun ends in a consonant and a y,  </a:t>
            </a:r>
            <a:r>
              <a:rPr lang="en-US" sz="2600" smtClean="0">
                <a:solidFill>
                  <a:srgbClr val="FF0000"/>
                </a:solidFill>
                <a:latin typeface="Arial - 35"/>
              </a:rPr>
              <a:t>change the y to i and add es</a:t>
            </a:r>
            <a:endParaRPr lang="en-US" sz="2600">
              <a:solidFill>
                <a:srgbClr val="FF0000"/>
              </a:solidFill>
              <a:latin typeface="Arial - 35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63700" y="2933700"/>
            <a:ext cx="4978400" cy="13388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C0FFFF"/>
                </a:solidFill>
                <a:latin typeface="Comic Sans MS - 36"/>
              </a:rPr>
              <a:t>bunny         bunnies</a:t>
            </a:r>
          </a:p>
          <a:p>
            <a:r>
              <a:rPr lang="en-US" sz="2700" smtClean="0">
                <a:solidFill>
                  <a:srgbClr val="C0FFFF"/>
                </a:solidFill>
                <a:latin typeface="Comic Sans MS - 36"/>
              </a:rPr>
              <a:t>story      stories</a:t>
            </a:r>
          </a:p>
          <a:p>
            <a:r>
              <a:rPr lang="en-US" sz="2700" smtClean="0">
                <a:solidFill>
                  <a:srgbClr val="C0FFFF"/>
                </a:solidFill>
                <a:latin typeface="Comic Sans MS - 36"/>
              </a:rPr>
              <a:t>cherry        cherries</a:t>
            </a:r>
            <a:endParaRPr lang="en-US" sz="2700">
              <a:solidFill>
                <a:srgbClr val="C0FFFF"/>
              </a:solidFill>
              <a:latin typeface="Comic Sans MS - 36"/>
            </a:endParaRPr>
          </a:p>
        </p:txBody>
      </p:sp>
    </p:spTree>
    <p:extLst>
      <p:ext uri="{BB962C8B-B14F-4D97-AF65-F5344CB8AC3E}">
        <p14:creationId xmlns:p14="http://schemas.microsoft.com/office/powerpoint/2010/main" val="220848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660400"/>
            <a:ext cx="5232400" cy="89255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FF"/>
                </a:solidFill>
                <a:latin typeface="Comic Sans MS - 35"/>
              </a:rPr>
              <a:t>If it ends in a vowel  and y, just add s</a:t>
            </a:r>
            <a:endParaRPr lang="en-US" sz="2600">
              <a:solidFill>
                <a:srgbClr val="0000FF"/>
              </a:solidFill>
              <a:latin typeface="Comic Sans MS - 35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2501900"/>
            <a:ext cx="28448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pt-BR" sz="2600" smtClean="0">
                <a:solidFill>
                  <a:srgbClr val="FF0000"/>
                </a:solidFill>
                <a:latin typeface="Comic Sans MS - 35"/>
              </a:rPr>
              <a:t>a, e, i , o, u</a:t>
            </a:r>
            <a:endParaRPr lang="en-US" sz="2600">
              <a:solidFill>
                <a:srgbClr val="FF0000"/>
              </a:solidFill>
              <a:latin typeface="Comic Sans MS - 35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3200" y="3975100"/>
            <a:ext cx="5181600" cy="133882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monkey         monkeys</a:t>
            </a:r>
          </a:p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day                 days</a:t>
            </a:r>
          </a:p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play                plays</a:t>
            </a:r>
            <a:endParaRPr lang="en-US" sz="2700">
              <a:solidFill>
                <a:srgbClr val="000000"/>
              </a:solidFill>
              <a:latin typeface="Arial - 36"/>
            </a:endParaRPr>
          </a:p>
        </p:txBody>
      </p:sp>
    </p:spTree>
    <p:extLst>
      <p:ext uri="{BB962C8B-B14F-4D97-AF65-F5344CB8AC3E}">
        <p14:creationId xmlns:p14="http://schemas.microsoft.com/office/powerpoint/2010/main" val="173029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6500" y="266700"/>
            <a:ext cx="4902200" cy="49244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Irregular - not regular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0500" y="1168400"/>
            <a:ext cx="9118600" cy="380116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These are nouns that do not follow the  rules:</a:t>
            </a:r>
          </a:p>
          <a:p>
            <a:endParaRPr lang="en-US" sz="2700" smtClean="0">
              <a:solidFill>
                <a:srgbClr val="000000"/>
              </a:solidFill>
              <a:latin typeface="Arial - 36"/>
            </a:endParaRPr>
          </a:p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Si</a:t>
            </a:r>
            <a:r>
              <a:rPr lang="en-US" sz="2700" u="sng" smtClean="0">
                <a:solidFill>
                  <a:srgbClr val="000000"/>
                </a:solidFill>
                <a:latin typeface="Arial - 36"/>
              </a:rPr>
              <a:t>ngular                               Plural</a:t>
            </a:r>
          </a:p>
          <a:p>
            <a:r>
              <a:rPr lang="en-US" sz="2700" u="sng" smtClean="0">
                <a:solidFill>
                  <a:srgbClr val="000000"/>
                </a:solidFill>
                <a:latin typeface="Arial - 36"/>
              </a:rPr>
              <a:t>m</a:t>
            </a:r>
            <a:r>
              <a:rPr lang="en-US" sz="2100" smtClean="0">
                <a:solidFill>
                  <a:srgbClr val="800080"/>
                </a:solidFill>
                <a:latin typeface="Arial - 28"/>
              </a:rPr>
              <a:t>ouse mice</a:t>
            </a:r>
          </a:p>
          <a:p>
            <a:r>
              <a:rPr lang="en-US" sz="2100" smtClean="0">
                <a:solidFill>
                  <a:srgbClr val="800080"/>
                </a:solidFill>
                <a:latin typeface="Arial - 28"/>
              </a:rPr>
              <a:t>goose geese</a:t>
            </a:r>
          </a:p>
          <a:p>
            <a:r>
              <a:rPr lang="en-US" sz="2100" smtClean="0">
                <a:solidFill>
                  <a:srgbClr val="800080"/>
                </a:solidFill>
                <a:latin typeface="Arial - 28"/>
              </a:rPr>
              <a:t>ox oxen</a:t>
            </a:r>
          </a:p>
          <a:p>
            <a:r>
              <a:rPr lang="en-US" sz="2100" smtClean="0">
                <a:solidFill>
                  <a:srgbClr val="800080"/>
                </a:solidFill>
                <a:latin typeface="Arial - 28"/>
              </a:rPr>
              <a:t>tooth teeth</a:t>
            </a:r>
          </a:p>
          <a:p>
            <a:r>
              <a:rPr lang="en-US" sz="2100" smtClean="0">
                <a:solidFill>
                  <a:srgbClr val="800080"/>
                </a:solidFill>
                <a:latin typeface="Arial - 28"/>
              </a:rPr>
              <a:t>child </a:t>
            </a:r>
          </a:p>
          <a:p>
            <a:r>
              <a:rPr lang="en-US" sz="2100" smtClean="0">
                <a:solidFill>
                  <a:srgbClr val="800080"/>
                </a:solidFill>
                <a:latin typeface="Arial - 28"/>
              </a:rPr>
              <a:t>woman women</a:t>
            </a:r>
          </a:p>
          <a:p>
            <a:r>
              <a:rPr lang="en-US" sz="2100" smtClean="0">
                <a:solidFill>
                  <a:srgbClr val="800080"/>
                </a:solidFill>
                <a:latin typeface="Arial - 28"/>
              </a:rPr>
              <a:t> men</a:t>
            </a:r>
            <a:endParaRPr lang="en-US" sz="2100">
              <a:solidFill>
                <a:srgbClr val="800080"/>
              </a:solidFill>
              <a:latin typeface="Arial - 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291463" y="468757"/>
            <a:ext cx="4439032" cy="105284"/>
          </a:xfrm>
          <a:custGeom>
            <a:avLst/>
            <a:gdLst/>
            <a:ahLst/>
            <a:cxnLst/>
            <a:rect l="0" t="0" r="0" b="0"/>
            <a:pathLst>
              <a:path w="4439032" h="105284">
                <a:moveTo>
                  <a:pt x="0" y="0"/>
                </a:moveTo>
                <a:lnTo>
                  <a:pt x="4439031" y="105283"/>
                </a:lnTo>
              </a:path>
            </a:pathLst>
          </a:custGeom>
          <a:ln w="266700" cap="flat" cmpd="sng" algn="ctr">
            <a:solidFill>
              <a:srgbClr val="FFFF00">
                <a:alpha val="5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262888" y="679196"/>
            <a:ext cx="4506275" cy="35634"/>
          </a:xfrm>
          <a:custGeom>
            <a:avLst/>
            <a:gdLst/>
            <a:ahLst/>
            <a:cxnLst/>
            <a:rect l="0" t="0" r="0" b="0"/>
            <a:pathLst>
              <a:path w="4506275" h="35634">
                <a:moveTo>
                  <a:pt x="0" y="0"/>
                </a:moveTo>
                <a:lnTo>
                  <a:pt x="4506274" y="35633"/>
                </a:lnTo>
              </a:path>
            </a:pathLst>
          </a:custGeom>
          <a:ln w="266700" cap="flat" cmpd="sng" algn="ctr">
            <a:solidFill>
              <a:srgbClr val="FFFF00">
                <a:alpha val="5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186307" y="353949"/>
            <a:ext cx="4580275" cy="51085"/>
          </a:xfrm>
          <a:custGeom>
            <a:avLst/>
            <a:gdLst/>
            <a:ahLst/>
            <a:cxnLst/>
            <a:rect l="0" t="0" r="0" b="0"/>
            <a:pathLst>
              <a:path w="4580275" h="51085">
                <a:moveTo>
                  <a:pt x="0" y="0"/>
                </a:moveTo>
                <a:lnTo>
                  <a:pt x="4580274" y="51084"/>
                </a:lnTo>
              </a:path>
            </a:pathLst>
          </a:custGeom>
          <a:ln w="266700" cap="flat" cmpd="sng" algn="ctr">
            <a:solidFill>
              <a:srgbClr val="FFFF00">
                <a:alpha val="5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620000" y="7062925"/>
            <a:ext cx="9949" cy="9948"/>
          </a:xfrm>
          <a:custGeom>
            <a:avLst/>
            <a:gdLst/>
            <a:ahLst/>
            <a:cxnLst/>
            <a:rect l="0" t="0" r="0" b="0"/>
            <a:pathLst>
              <a:path w="9949" h="9948">
                <a:moveTo>
                  <a:pt x="9948" y="0"/>
                </a:moveTo>
                <a:lnTo>
                  <a:pt x="0" y="9947"/>
                </a:lnTo>
              </a:path>
            </a:pathLst>
          </a:custGeom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7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15900"/>
            <a:ext cx="8153400" cy="2585323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These nouns stay the same when they  are plural:</a:t>
            </a:r>
          </a:p>
          <a:p>
            <a:endParaRPr lang="en-US" sz="2700" smtClean="0">
              <a:solidFill>
                <a:srgbClr val="000000"/>
              </a:solidFill>
              <a:latin typeface="Arial - 36"/>
            </a:endParaRPr>
          </a:p>
          <a:p>
            <a:pPr algn="ctr"/>
            <a:r>
              <a:rPr lang="en-US" sz="2700" smtClean="0">
                <a:solidFill>
                  <a:srgbClr val="000000"/>
                </a:solidFill>
                <a:latin typeface="Arial - 36"/>
              </a:rPr>
              <a:t>sh</a:t>
            </a:r>
            <a:r>
              <a:rPr lang="en-US" sz="2700" smtClean="0">
                <a:solidFill>
                  <a:srgbClr val="FF6820"/>
                </a:solidFill>
                <a:latin typeface="Arial - 36"/>
              </a:rPr>
              <a:t>eep</a:t>
            </a:r>
          </a:p>
          <a:p>
            <a:pPr algn="ctr"/>
            <a:r>
              <a:rPr lang="en-US" sz="2700" smtClean="0">
                <a:solidFill>
                  <a:srgbClr val="FF6820"/>
                </a:solidFill>
                <a:latin typeface="Arial - 36"/>
              </a:rPr>
              <a:t>fish</a:t>
            </a:r>
          </a:p>
          <a:p>
            <a:pPr algn="ctr"/>
            <a:r>
              <a:rPr lang="en-US" sz="2700" smtClean="0">
                <a:solidFill>
                  <a:srgbClr val="FF6820"/>
                </a:solidFill>
                <a:latin typeface="Arial - 36"/>
              </a:rPr>
              <a:t>moose</a:t>
            </a:r>
          </a:p>
          <a:p>
            <a:pPr algn="ctr"/>
            <a:r>
              <a:rPr lang="en-US" sz="2700" smtClean="0">
                <a:solidFill>
                  <a:srgbClr val="FF6820"/>
                </a:solidFill>
                <a:latin typeface="Arial - 36"/>
              </a:rPr>
              <a:t>deer</a:t>
            </a:r>
            <a:endParaRPr lang="en-US" sz="2700">
              <a:solidFill>
                <a:srgbClr val="FF6820"/>
              </a:solidFill>
              <a:latin typeface="Arial - 36"/>
            </a:endParaRPr>
          </a:p>
        </p:txBody>
      </p:sp>
    </p:spTree>
    <p:extLst>
      <p:ext uri="{BB962C8B-B14F-4D97-AF65-F5344CB8AC3E}">
        <p14:creationId xmlns:p14="http://schemas.microsoft.com/office/powerpoint/2010/main" val="319655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1400" y="406400"/>
            <a:ext cx="7620000" cy="4386457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700" smtClean="0">
                <a:solidFill>
                  <a:srgbClr val="FF0000"/>
                </a:solidFill>
                <a:latin typeface="Arial - 36"/>
              </a:rPr>
              <a:t>If a singular noun ends in an f or fe,  change the f to ves to make it plural.</a:t>
            </a:r>
          </a:p>
          <a:p>
            <a:endParaRPr lang="en-US" sz="2700" smtClean="0">
              <a:solidFill>
                <a:srgbClr val="FF0000"/>
              </a:solidFill>
              <a:latin typeface="Arial - 36"/>
            </a:endParaRPr>
          </a:p>
          <a:p>
            <a:endParaRPr lang="en-US" sz="2700" smtClean="0">
              <a:solidFill>
                <a:srgbClr val="FF0000"/>
              </a:solidFill>
              <a:latin typeface="Arial - 36"/>
            </a:endParaRPr>
          </a:p>
          <a:p>
            <a:r>
              <a:rPr lang="en-US" sz="2700" smtClean="0">
                <a:solidFill>
                  <a:srgbClr val="FF0000"/>
                </a:solidFill>
                <a:latin typeface="Arial - 36"/>
              </a:rPr>
              <a:t>wol</a:t>
            </a:r>
            <a:r>
              <a:rPr lang="en-US" sz="2700" smtClean="0">
                <a:solidFill>
                  <a:srgbClr val="000000"/>
                </a:solidFill>
                <a:latin typeface="Arial - 36"/>
              </a:rPr>
              <a:t>f - wolves</a:t>
            </a:r>
          </a:p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knife - knives</a:t>
            </a:r>
          </a:p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life - lives</a:t>
            </a:r>
          </a:p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wife - wives</a:t>
            </a:r>
          </a:p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calf - calves</a:t>
            </a:r>
          </a:p>
          <a:p>
            <a:r>
              <a:rPr lang="en-US" sz="2700" smtClean="0">
                <a:solidFill>
                  <a:srgbClr val="000000"/>
                </a:solidFill>
                <a:latin typeface="Arial - 36"/>
              </a:rPr>
              <a:t>shelf - </a:t>
            </a:r>
            <a:endParaRPr lang="en-US" sz="2700">
              <a:solidFill>
                <a:srgbClr val="000000"/>
              </a:solidFill>
              <a:latin typeface="Arial - 36"/>
            </a:endParaRPr>
          </a:p>
        </p:txBody>
      </p:sp>
    </p:spTree>
    <p:extLst>
      <p:ext uri="{BB962C8B-B14F-4D97-AF65-F5344CB8AC3E}">
        <p14:creationId xmlns:p14="http://schemas.microsoft.com/office/powerpoint/2010/main" val="1844465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6600" y="139700"/>
            <a:ext cx="5232400" cy="89255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000000"/>
                </a:solidFill>
                <a:latin typeface="Arial - 35"/>
              </a:rPr>
              <a:t>Choose the correct  plural form of the noun</a:t>
            </a:r>
            <a:endParaRPr lang="en-US" sz="2600">
              <a:solidFill>
                <a:srgbClr val="000000"/>
              </a:solidFill>
              <a:latin typeface="Arial - 35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700" y="1651000"/>
            <a:ext cx="6731000" cy="249299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600" smtClean="0">
                <a:solidFill>
                  <a:srgbClr val="FF6820"/>
                </a:solidFill>
                <a:latin typeface="Arial - 35"/>
              </a:rPr>
              <a:t>dog --  dogs or doges</a:t>
            </a:r>
          </a:p>
          <a:p>
            <a:r>
              <a:rPr lang="en-US" sz="2600" smtClean="0">
                <a:solidFill>
                  <a:srgbClr val="FF6820"/>
                </a:solidFill>
                <a:latin typeface="Arial - 35"/>
              </a:rPr>
              <a:t>church-- churchs or churches</a:t>
            </a:r>
          </a:p>
          <a:p>
            <a:r>
              <a:rPr lang="en-US" sz="2600" smtClean="0">
                <a:solidFill>
                  <a:srgbClr val="FF6820"/>
                </a:solidFill>
                <a:latin typeface="Arial - 35"/>
              </a:rPr>
              <a:t>baby-- babys or babies</a:t>
            </a:r>
          </a:p>
          <a:p>
            <a:r>
              <a:rPr lang="en-US" sz="2600" smtClean="0">
                <a:solidFill>
                  <a:srgbClr val="FF6820"/>
                </a:solidFill>
                <a:latin typeface="Arial - 35"/>
              </a:rPr>
              <a:t>monkey--monkeys or monkies</a:t>
            </a:r>
          </a:p>
          <a:p>
            <a:r>
              <a:rPr lang="en-US" sz="2600" smtClean="0">
                <a:solidFill>
                  <a:srgbClr val="FF6820"/>
                </a:solidFill>
                <a:latin typeface="Arial - 35"/>
              </a:rPr>
              <a:t>sheep -- sheep or sheeps</a:t>
            </a:r>
          </a:p>
          <a:p>
            <a:r>
              <a:rPr lang="en-US" sz="2600" smtClean="0">
                <a:solidFill>
                  <a:srgbClr val="FF6820"/>
                </a:solidFill>
                <a:latin typeface="Arial - 35"/>
              </a:rPr>
              <a:t>child--childs or children</a:t>
            </a:r>
            <a:endParaRPr lang="en-US" sz="2600">
              <a:solidFill>
                <a:srgbClr val="FF6820"/>
              </a:solidFill>
              <a:latin typeface="Arial - 35"/>
            </a:endParaRPr>
          </a:p>
        </p:txBody>
      </p:sp>
    </p:spTree>
    <p:extLst>
      <p:ext uri="{BB962C8B-B14F-4D97-AF65-F5344CB8AC3E}">
        <p14:creationId xmlns:p14="http://schemas.microsoft.com/office/powerpoint/2010/main" val="1778583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Custom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 - 36</vt:lpstr>
      <vt:lpstr>Comic Sans MS - 27</vt:lpstr>
      <vt:lpstr>Arial - 35</vt:lpstr>
      <vt:lpstr>Cooper Black - 47</vt:lpstr>
      <vt:lpstr>Calibri Light</vt:lpstr>
      <vt:lpstr>Comic Sans MS - 36</vt:lpstr>
      <vt:lpstr>Arial - 28</vt:lpstr>
      <vt:lpstr>Arial</vt:lpstr>
      <vt:lpstr>Comic Sans MS - 35</vt:lpstr>
      <vt:lpstr>Calibri</vt:lpstr>
      <vt:lpstr>Cooper Black - 35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Troy City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Hoffman, Nathan</dc:creator>
  <cp:lastModifiedBy>Hoffman, Nathan</cp:lastModifiedBy>
  <cp:revision>1</cp:revision>
  <dcterms:created xsi:type="dcterms:W3CDTF">2014-11-10T21:46:46Z</dcterms:created>
  <dcterms:modified xsi:type="dcterms:W3CDTF">2014-11-10T21:46:50Z</dcterms:modified>
</cp:coreProperties>
</file>